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26"/>
  </p:notesMasterIdLst>
  <p:sldIdLst>
    <p:sldId id="256" r:id="rId3"/>
    <p:sldId id="347" r:id="rId4"/>
    <p:sldId id="353" r:id="rId5"/>
    <p:sldId id="348" r:id="rId6"/>
    <p:sldId id="349" r:id="rId7"/>
    <p:sldId id="350" r:id="rId8"/>
    <p:sldId id="351" r:id="rId9"/>
    <p:sldId id="352" r:id="rId10"/>
    <p:sldId id="354" r:id="rId11"/>
    <p:sldId id="355" r:id="rId12"/>
    <p:sldId id="356" r:id="rId13"/>
    <p:sldId id="357" r:id="rId14"/>
    <p:sldId id="358" r:id="rId15"/>
    <p:sldId id="359" r:id="rId16"/>
    <p:sldId id="360" r:id="rId17"/>
    <p:sldId id="361" r:id="rId18"/>
    <p:sldId id="362" r:id="rId19"/>
    <p:sldId id="363" r:id="rId20"/>
    <p:sldId id="364" r:id="rId21"/>
    <p:sldId id="365" r:id="rId22"/>
    <p:sldId id="366" r:id="rId23"/>
    <p:sldId id="367" r:id="rId24"/>
    <p:sldId id="266" r:id="rId25"/>
  </p:sldIdLst>
  <p:sldSz cx="12192000" cy="6858000"/>
  <p:notesSz cx="6858000" cy="9144000"/>
  <p:embeddedFontLst>
    <p:embeddedFont>
      <p:font typeface="Malgun Gothic" panose="020B0503020000020004" pitchFamily="50" charset="-127"/>
      <p:regular r:id="rId27"/>
      <p:bold r:id="rId28"/>
    </p:embeddedFont>
    <p:embeddedFont>
      <p:font typeface="Helvetica Neue" panose="020B0600000101010101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5" roundtripDataSignature="AMtx7mi8peOUxDFfAPLvCunQNMCAsNy9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6727" autoAdjust="0"/>
  </p:normalViewPr>
  <p:slideViewPr>
    <p:cSldViewPr snapToGrid="0">
      <p:cViewPr varScale="1">
        <p:scale>
          <a:sx n="72" d="100"/>
          <a:sy n="72" d="100"/>
        </p:scale>
        <p:origin x="828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55" Type="http://customschemas.google.com/relationships/presentationmetadata" Target="meta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9F224175-C6B5-62CB-9ED3-82465C753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9C40F7C6-96AF-F0B8-1DE6-C8716BCEF6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2A04FF15-97FD-477A-CEDC-537A440A73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1ACB8377-10CF-5E4F-8323-98E0E7626A3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634432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D40E9970-330D-7048-6F88-51640C0BC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1FC36674-26FE-123F-D8AC-3024B193DD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F71105D5-E404-9A88-AD9C-245B37D80B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77770D66-DBB7-B009-7498-BDC12C29E4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5759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4AB00D9C-BDA6-29C3-74E9-733701C67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46B2D595-FCD8-AE39-2B5A-43D5F9D2B3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2F8B336C-F34E-1F32-61F9-B25040BC22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AD993558-982D-E77F-224A-36EEF72E7E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229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9BDF48BF-AD13-5821-2803-D2C8F0611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AACC3432-3340-6182-E8AF-01EA02D174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F3DC219D-D303-095E-A57B-CF1CE7D8F9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53583498-1597-D542-E02C-BE37BC6A4C5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5068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0240A0CD-751B-3238-2C89-E02A3FA95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18E89B0B-F125-C82C-D3BC-28F633C449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9DE6AA5E-DC43-962E-7DA0-D1E777791C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0365787E-6B45-7F5C-2AFC-5053FF2063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98775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7BFF9DB5-434C-C29C-B6B2-30AC6E488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A9A4010A-310F-EB10-0EF8-C1FC3BEF3C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0AAC5DFE-FEA3-2FBF-32BD-B9D67448E5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E5D14E8A-0DD0-1259-5BB2-A4B8EEE8CED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43264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C5720F46-27E8-0010-20F7-9A0FFAF6F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8546EBAD-7E4F-895E-9C6C-5D39BFDBD0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6C7EE8DA-DA3A-8AAA-E84C-9ABEB729DD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975CB5C5-76D2-9CB8-0DA7-0BC2C7FF782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27717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58586E22-34A8-01CB-3D65-48C60913A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5AB04505-1F24-044C-0D05-C25CCEFFD7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3D2906BD-9106-315F-01AE-D3E3E011E2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247DAEE9-42C5-7953-6904-FF21EEEF5E6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040656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AC71FF6F-0105-EB88-5588-D855B4FCD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90A1D2B6-E9B5-5F5B-132B-A4464AEF79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0B9A0D96-97CA-C040-A404-5D2B0A0EC9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338F7803-6002-4926-8FEB-123B5320374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70982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CEBB37CE-F0B2-DF3C-88F0-F480B6C89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129E801C-CB33-3DCF-4C4B-E3467F1F9D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B5D8E1B3-09DB-286B-AEAF-4B97823541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B7F6E33D-279A-6F66-A03A-8C84D8D4580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9120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583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115EA56B-8E69-0C9A-FB92-0E15BC389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C89CFB35-77DA-2CE0-F05F-1DAE7284F3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2264D05A-3F46-6FFD-4AC5-A838087CEE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AFC591F0-598B-3068-799D-339D4178070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7633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18943EDA-254D-DF08-0C7D-2DB589C2E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49F7FFB4-4BB7-9812-CC1A-68A825393D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53BCAF5B-6F3D-9CBB-FBCE-754A0FEE3C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030CDC9A-1040-6CDC-62B4-0323503B07F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3770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93A8E88D-77B0-F272-FD9D-3C1CDAA5C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8F7D21CD-532B-237D-BEF7-3448987FB6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9EDD33F7-B4EF-C04B-DA16-71F7AC2572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A8D09CB9-EAF1-B6DE-D4D9-0D994623B5F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90454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B75AC9AB-40F9-16CB-6283-8183F334F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4234AFC1-382E-23BE-B977-60E0900D6C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B9860FF2-E1A2-E737-A9C5-A8A4F4A0D1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5C8D4F52-80D0-7675-C5BE-812FE1CEC23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6308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87EBE137-8182-4EBB-923B-054C60901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E6A5C5A9-3CF5-F86F-661C-06E13E2F65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9BF4F491-AB3D-BA8B-59B1-42A6AAE9B3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4CA59563-6BA0-09C8-16A2-B5CE4B487CC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6311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01FEBB27-60B1-1ED4-8818-92739F985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52B355EC-3F47-51C5-7CFB-CCC21E0B63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85E4D68D-B619-7A12-B717-C10CE6F950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5910E39E-A395-4F64-E925-FF1658DDB9F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6417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3068C6AC-0559-AD41-1BD4-C679B21FE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9C77FC16-2FED-3EF1-B343-6D6EA8D601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5897D034-B2BB-E4B1-36F0-02BFA6C8F7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B8CB7465-8B4D-A28B-E079-10545766429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4076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C4FF59FC-B13F-BC89-93B2-7DDA3C0DB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F48BC883-56ED-A134-AF92-81CFE75DA4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5EA88295-36C3-7195-8724-B8DF349A53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825A927C-D382-0CC0-0B83-CEF2718A8BD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5197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F0808ED7-2C96-6EB3-E7A0-7DDACD650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5C8BB776-7EEC-AC01-229D-ACE2E08522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CD71592E-A6A0-CE26-325C-A08ACCBC20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02A853B5-D7B2-FC34-4E50-8C3C29EACB3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84685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>
          <a:extLst>
            <a:ext uri="{FF2B5EF4-FFF2-40B4-BE49-F238E27FC236}">
              <a16:creationId xmlns:a16="http://schemas.microsoft.com/office/drawing/2014/main" id="{2719FB8E-5AE5-403D-0C00-3229AB8C2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>
            <a:extLst>
              <a:ext uri="{FF2B5EF4-FFF2-40B4-BE49-F238E27FC236}">
                <a16:creationId xmlns:a16="http://schemas.microsoft.com/office/drawing/2014/main" id="{EB53924A-C159-2726-BA6F-2E0DB147BF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4:notes">
            <a:extLst>
              <a:ext uri="{FF2B5EF4-FFF2-40B4-BE49-F238E27FC236}">
                <a16:creationId xmlns:a16="http://schemas.microsoft.com/office/drawing/2014/main" id="{2FC52A82-085E-4312-EAA3-C3CBD70FD1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4:notes">
            <a:extLst>
              <a:ext uri="{FF2B5EF4-FFF2-40B4-BE49-F238E27FC236}">
                <a16:creationId xmlns:a16="http://schemas.microsoft.com/office/drawing/2014/main" id="{FDF199CD-29B0-9C9E-DC63-B23389C87CB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2535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1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Google Shape;15;p14"/>
            <p:cNvSpPr/>
            <p:nvPr/>
          </p:nvSpPr>
          <p:spPr>
            <a:xfrm>
              <a:off x="0" y="0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" name="Google Shape;16;p14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6" name="Google Shape;86;p26"/>
            <p:cNvSpPr/>
            <p:nvPr/>
          </p:nvSpPr>
          <p:spPr>
            <a:xfrm>
              <a:off x="0" y="0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7" name="Google Shape;87;p26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/>
        </p:nvSpPr>
        <p:spPr>
          <a:xfrm>
            <a:off x="196053" y="146244"/>
            <a:ext cx="9564043" cy="5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5DBE5"/>
              </a:buClr>
              <a:buSzPts val="3600"/>
              <a:buFont typeface="Helvetica Neue"/>
              <a:buNone/>
            </a:pPr>
            <a:r>
              <a:rPr lang="en-US" sz="3600" b="1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마스터 제목 스타일 편집</a:t>
            </a:r>
            <a:endParaRPr/>
          </a:p>
        </p:txBody>
      </p:sp>
      <p:sp>
        <p:nvSpPr>
          <p:cNvPr id="90" name="Google Shape;90;p27"/>
          <p:cNvSpPr txBox="1"/>
          <p:nvPr/>
        </p:nvSpPr>
        <p:spPr>
          <a:xfrm>
            <a:off x="8470304" y="363964"/>
            <a:ext cx="3502171" cy="339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5DBE5"/>
              </a:buClr>
              <a:buSzPts val="1800"/>
              <a:buFont typeface="Helvetica Neue"/>
              <a:buNone/>
            </a:pPr>
            <a:r>
              <a:rPr lang="en-US" sz="1800" b="1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마스터 제목 스타일 편집</a:t>
            </a:r>
            <a:endParaRPr/>
          </a:p>
        </p:txBody>
      </p:sp>
      <p:sp>
        <p:nvSpPr>
          <p:cNvPr id="91" name="Google Shape;91;p27"/>
          <p:cNvSpPr txBox="1"/>
          <p:nvPr/>
        </p:nvSpPr>
        <p:spPr>
          <a:xfrm>
            <a:off x="26528" y="6547542"/>
            <a:ext cx="151355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DA9D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Clinical Data Group</a:t>
            </a:r>
            <a:endParaRPr sz="1200">
              <a:solidFill>
                <a:srgbClr val="8DA9D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2" name="Google Shape;92;p27"/>
          <p:cNvSpPr txBox="1"/>
          <p:nvPr/>
        </p:nvSpPr>
        <p:spPr>
          <a:xfrm>
            <a:off x="4891456" y="6538525"/>
            <a:ext cx="1909049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SMC AI Research Center</a:t>
            </a:r>
            <a:endParaRPr sz="120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3" name="Google Shape;93;p27"/>
          <p:cNvSpPr txBox="1">
            <a:spLocks noGrp="1"/>
          </p:cNvSpPr>
          <p:nvPr>
            <p:ph type="sldNum" idx="12"/>
          </p:nvPr>
        </p:nvSpPr>
        <p:spPr>
          <a:xfrm>
            <a:off x="9448800" y="64960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27"/>
          <p:cNvSpPr txBox="1"/>
          <p:nvPr/>
        </p:nvSpPr>
        <p:spPr>
          <a:xfrm>
            <a:off x="276225" y="921543"/>
            <a:ext cx="11696250" cy="5298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마스터 텍스트 스타일 편집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둘째 수준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셋째 수준</a:t>
            </a:r>
            <a:endParaRPr/>
          </a:p>
          <a:p>
            <a:pPr marL="16002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넷째 수준</a:t>
            </a:r>
            <a:endParaRPr/>
          </a:p>
          <a:p>
            <a:pPr marL="20574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다섯째 수준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6" name="Google Shape;106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1" name="Google Shape;111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2" name="Google Shape;112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3" name="Google Shape;113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4" name="Google Shape;114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5" name="Google Shape;115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6" name="Google Shape;116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9" name="Google Shape;119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0" name="Google Shape;120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1" name="Google Shape;121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4" name="Google Shape;124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5" name="Google Shape;125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9" name="Google Shape;129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0" name="Google Shape;130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1" name="Google Shape;131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2" name="Google Shape;132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3" name="Google Shape;143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4" name="Google Shape;144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5" name="Google Shape;145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9" name="Google Shape;149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50" name="Google Shape;150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51" name="Google Shape;151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Google Shape;11;p13"/>
            <p:cNvSpPr/>
            <p:nvPr/>
          </p:nvSpPr>
          <p:spPr>
            <a:xfrm>
              <a:off x="0" y="0"/>
              <a:ext cx="12192000" cy="7620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" name="Google Shape;12;p13"/>
            <p:cNvSpPr/>
            <p:nvPr/>
          </p:nvSpPr>
          <p:spPr>
            <a:xfrm>
              <a:off x="0" y="6496050"/>
              <a:ext cx="12192000" cy="3619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2" name="Google Shape;82;p25"/>
            <p:cNvSpPr/>
            <p:nvPr/>
          </p:nvSpPr>
          <p:spPr>
            <a:xfrm>
              <a:off x="0" y="0"/>
              <a:ext cx="12192000" cy="7620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3" name="Google Shape;83;p25"/>
            <p:cNvSpPr/>
            <p:nvPr/>
          </p:nvSpPr>
          <p:spPr>
            <a:xfrm>
              <a:off x="0" y="6496050"/>
              <a:ext cx="12192000" cy="3619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cdeotte/efficientnetb0-starter-lb-0-43?scriptVersionId=159911317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competitions/hms-harmful-brain-activity-classification/discussion/467576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"/>
          <p:cNvGrpSpPr/>
          <p:nvPr/>
        </p:nvGrpSpPr>
        <p:grpSpPr>
          <a:xfrm>
            <a:off x="4763" y="35404"/>
            <a:ext cx="12196763" cy="6853237"/>
            <a:chOff x="0" y="4763"/>
            <a:chExt cx="12196763" cy="6853237"/>
          </a:xfrm>
        </p:grpSpPr>
        <p:sp>
          <p:nvSpPr>
            <p:cNvPr id="158" name="Google Shape;158;p1"/>
            <p:cNvSpPr/>
            <p:nvPr/>
          </p:nvSpPr>
          <p:spPr>
            <a:xfrm>
              <a:off x="4763" y="4763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60" name="Google Shape;160;p1"/>
          <p:cNvSpPr txBox="1"/>
          <p:nvPr/>
        </p:nvSpPr>
        <p:spPr>
          <a:xfrm>
            <a:off x="4842291" y="5431266"/>
            <a:ext cx="250741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Feb 10</a:t>
            </a:r>
            <a:r>
              <a:rPr lang="en-US" sz="2000" b="0" i="0" u="none" strike="noStrike" cap="none" baseline="30000" dirty="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lang="en-US" sz="2000" b="0" i="0" u="none" strike="noStrike" cap="none" dirty="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2024</a:t>
            </a:r>
            <a:endParaRPr sz="2000" b="0" i="0" u="none" strike="noStrike" cap="none" dirty="0">
              <a:solidFill>
                <a:srgbClr val="2626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" name="Google Shape;161;p1"/>
          <p:cNvSpPr txBox="1"/>
          <p:nvPr/>
        </p:nvSpPr>
        <p:spPr>
          <a:xfrm>
            <a:off x="9475328" y="648625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fld>
            <a:endParaRPr sz="1200" b="0" i="0" u="none" strike="noStrike" cap="none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2" name="Google Shape;162;p1"/>
          <p:cNvSpPr txBox="1"/>
          <p:nvPr/>
        </p:nvSpPr>
        <p:spPr>
          <a:xfrm>
            <a:off x="0" y="1007112"/>
            <a:ext cx="1212028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000" b="1" i="0" u="none" strike="noStrike" cap="none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Harvard Medical School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2F2F2"/>
                </a:solidFill>
                <a:latin typeface="Helvetica Neue"/>
                <a:sym typeface="Helvetica Neue"/>
              </a:rPr>
              <a:t>Harmful Brain Activity Classification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2F2F2"/>
                </a:solidFill>
                <a:latin typeface="Helvetica Neue"/>
                <a:sym typeface="Helvetica Neue"/>
              </a:rPr>
              <a:t>Kaggle Competition </a:t>
            </a:r>
            <a:endParaRPr lang="en-US" dirty="0"/>
          </a:p>
        </p:txBody>
      </p:sp>
      <p:sp>
        <p:nvSpPr>
          <p:cNvPr id="163" name="Google Shape;163;p1"/>
          <p:cNvSpPr txBox="1"/>
          <p:nvPr/>
        </p:nvSpPr>
        <p:spPr>
          <a:xfrm>
            <a:off x="3853435" y="4940674"/>
            <a:ext cx="441341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S.W. Ba</a:t>
            </a:r>
            <a:r>
              <a:rPr lang="en-US" sz="2000" dirty="0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ek, D.K. Yoon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6751C525-BA39-D9C1-B7E1-F1061112C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B2F2E195-A751-5303-AC40-8175C2868E53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8A5EA381-55D5-548E-09E4-66595A15B38A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2A0FE938-96DC-69F5-B7A5-4BBA5DFFBAEF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7AEC521F-4CB4-51F9-04E3-31355C097805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Main Terms for Rhythmic and Periodic Patterns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7F24524C-1913-2936-09D2-A69AD1A5CA00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F63DF26D-B3B8-E283-37E7-79F9E4CD9839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C52FD9-B491-F674-5870-AEB95C03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3010"/>
            <a:ext cx="12192000" cy="54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5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D7175D57-BE0A-F107-461B-CECEB7B60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117671F4-FA16-C8C3-F4C5-120878009DDC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C60B02A5-485F-E7BC-C48B-DDF7D650517E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F4C7DCE1-8A6E-E9D2-D30F-B18805D5B941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42540677-CA7C-9D28-DDB0-E5AFC0524FA5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Examples of wave patterns (at least 6 times in a row)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8E44C9F6-0E88-D1F8-FAD0-8C7DE31A44B0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B182FE67-1642-91F7-522B-CBEE8CAD6BFC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09E41D-A804-AB35-D1A5-C950B7764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192" y="918416"/>
            <a:ext cx="5259977" cy="157924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05C756B-AF26-F6B1-D89C-50F43999F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192" y="2732181"/>
            <a:ext cx="5259977" cy="168587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916B314-9BE1-BC5C-031E-A2A4ED18C6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2192" y="4624455"/>
            <a:ext cx="5259977" cy="18079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0B90DC-D558-094D-2656-AB7A8D4174B0}"/>
              </a:ext>
            </a:extLst>
          </p:cNvPr>
          <p:cNvSpPr txBox="1"/>
          <p:nvPr/>
        </p:nvSpPr>
        <p:spPr>
          <a:xfrm>
            <a:off x="1749426" y="1507984"/>
            <a:ext cx="3088297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Periodic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D24747-013E-A9B1-C0CF-9A1A16CCC411}"/>
              </a:ext>
            </a:extLst>
          </p:cNvPr>
          <p:cNvSpPr txBox="1"/>
          <p:nvPr/>
        </p:nvSpPr>
        <p:spPr>
          <a:xfrm>
            <a:off x="1728762" y="3375061"/>
            <a:ext cx="3088297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Rhythmic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8999EB-2634-EA62-F212-7695255D9356}"/>
              </a:ext>
            </a:extLst>
          </p:cNvPr>
          <p:cNvSpPr txBox="1"/>
          <p:nvPr/>
        </p:nvSpPr>
        <p:spPr>
          <a:xfrm>
            <a:off x="1728761" y="5242138"/>
            <a:ext cx="3088297" cy="4001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Spike-and-wave</a:t>
            </a:r>
          </a:p>
        </p:txBody>
      </p:sp>
    </p:spTree>
    <p:extLst>
      <p:ext uri="{BB962C8B-B14F-4D97-AF65-F5344CB8AC3E}">
        <p14:creationId xmlns:p14="http://schemas.microsoft.com/office/powerpoint/2010/main" val="1231691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687B096C-974F-2427-97AE-1F9E098C1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694EFFF9-4C39-A508-0EF3-C4A217B1033F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71E1DF09-A7BC-BAE1-2B19-D85D20AB4535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1210B886-F4DC-3D18-7C3F-6A0EF43406BB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E8A0544D-DFDC-D498-EB72-1051C07C4783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Rhythmic delta wave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8D9F6117-0808-44A6-9EE3-8CEB37A31448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8FEE7CB2-E693-8006-B254-C07BAE293EE1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AF3D40-CA50-3102-5938-60B18F6CD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141" y="784849"/>
            <a:ext cx="10383715" cy="5688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149C87-372A-9CD9-F9AD-03F9DE0CE3BF}"/>
              </a:ext>
            </a:extLst>
          </p:cNvPr>
          <p:cNvSpPr txBox="1"/>
          <p:nvPr/>
        </p:nvSpPr>
        <p:spPr>
          <a:xfrm>
            <a:off x="98576" y="5353856"/>
            <a:ext cx="458030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/>
              <a:t>*Polymorphic; irregular; arrhythmic</a:t>
            </a:r>
          </a:p>
        </p:txBody>
      </p:sp>
    </p:spTree>
    <p:extLst>
      <p:ext uri="{BB962C8B-B14F-4D97-AF65-F5344CB8AC3E}">
        <p14:creationId xmlns:p14="http://schemas.microsoft.com/office/powerpoint/2010/main" val="4253222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5B25C4CD-C31C-AEE0-166B-DFAAF1BBD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55799F60-798A-71C0-D95B-515350269044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3635A7D1-9232-981F-5B91-A438399D147F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BEE5DE34-3453-E6B9-F395-FDD3E62638FA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13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7F6BDFF1-345B-4D74-B1B7-568A473A2024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Lateral Periodic Discharges (LPDs)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11329B22-3D6E-0909-F6F4-3C050040D32E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745E409D-E72A-3B7A-A2FE-D73A054A8747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0EDCAB-6B15-76A2-775E-D7E5F22659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2"/>
          <a:stretch/>
        </p:blipFill>
        <p:spPr>
          <a:xfrm>
            <a:off x="1027638" y="775674"/>
            <a:ext cx="10432842" cy="57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54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75880581-5F20-1574-3281-6DA91C706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3454AD70-8F6F-F547-866C-E02A244C2EF1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95C518F6-F0F5-8AFB-2921-DB2283F73201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0761BC93-92FA-C4E8-EE33-0EEB22CB70D0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14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22F3CA0C-B3DB-EB8B-8E87-BC309F9EAE3A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Generalized Periodic Discharges (GPDs)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E0F0B71C-39E2-2CBC-BE1F-675548421B39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6E6F1F75-828B-CE5C-FE1B-1D03DC8EC4EA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125819-DED9-77A4-AD4A-BF2A4C156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528" y="794637"/>
            <a:ext cx="9748345" cy="569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997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227CD08B-B023-B869-D9E6-0E4F5C421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E65BC161-8523-B066-73BB-F1B8782BA0E2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52E8F6B2-68A5-66CA-4C46-714A742BEC4B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26006DCF-3DC8-4121-E434-EB1389DE2208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15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1BD6A04B-CFA6-740D-3BB7-6D0845C78926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Generalized shape-and-wave (GSW)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232F8863-4226-C474-FAC4-540DBF583BAB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4A2C333A-9757-EE2E-1055-46C8220A6F4D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DE0AB5-BB4D-7EEB-A835-69A14CDAA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785" y="764471"/>
            <a:ext cx="9077756" cy="571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626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784080EA-23F0-7976-03C3-39AAE4DDE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BEFDA215-501A-4B2B-A03E-200C11A2867B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B1863498-97D5-7F5E-DF66-B9915F70E629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B8AB7576-39A5-FB4B-E711-912451C80907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16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974BEEC6-C244-DCC3-143B-B9B40575F706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Unilateral Independent Periodic Discharges (UIPDs)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4D9A3B5B-4B2C-79C5-B89D-E4E90AEB5500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54DFD39B-7B19-B09F-FF0F-2CE1CE95F54A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E3482D-0E5C-75CC-B94C-05A697979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185" y="774021"/>
            <a:ext cx="9307628" cy="571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199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F1FEFB16-3E97-615B-43AD-79FAC8E99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1DE94978-398C-136D-6519-B476D4111263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CCBF06E8-5276-878B-3F5F-58078DBE3113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084EACAD-C18C-ABEC-AF88-1C3D57D44F26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17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D6174003-B9DF-09DA-24FF-287FE9818F33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Multifocal Periodic Discharges (MPDs)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5BE76F95-CC78-6492-AC3F-DB5DBED88AFE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B0FAEF44-1056-973C-A7EA-20801C287666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80E92E-09DB-2655-8CC7-BE93B3519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675" y="789566"/>
            <a:ext cx="9297678" cy="569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56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BE5AFB7E-012D-2376-EB5F-62F713813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254B4C57-451F-EBE2-6A0E-542B734409DD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9F00767E-1B3F-EE37-FB77-A4A321AE9D64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0452906D-9388-084C-01DF-2DB0305A6AAA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18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E7E3ADE3-5996-0B3D-7520-B4ABC641F126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Lateralized Rhythmic Delta Activity (LRDA+S)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F7475A49-DB18-B814-53C3-A1CCE083FF37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BACC34E8-4230-A8A0-FF71-77505BB72230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87F1901-81D0-4749-A32D-D7232B8F0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620" y="771342"/>
            <a:ext cx="8708757" cy="571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39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627B3EF6-927A-EC8F-7656-CBBBF32C2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F45C4DD4-4321-4695-4C73-220D939F6CC5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DCC51901-5314-3654-34D4-0661C81B780B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5E825F69-F6C4-C497-78C2-F44ED4DD5BEC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19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B2D245D1-802B-1D0B-412A-C48BFF577ABD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Unilateral Independent Rhythmic Delta Activity (UIRDA)</a:t>
            </a:r>
            <a:endParaRPr sz="3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57888FCC-061A-E479-0222-98A05B235FF4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AFEC3888-84D8-C8CF-B10D-3269C5B69488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8922FA-336C-D235-8336-594A530E7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09" y="800649"/>
            <a:ext cx="11197993" cy="566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199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/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/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/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p4"/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/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Electroencephalography (EEG) Definition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/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D76E4B-DE39-77BB-D464-7B7CE8980344}"/>
              </a:ext>
            </a:extLst>
          </p:cNvPr>
          <p:cNvSpPr txBox="1"/>
          <p:nvPr/>
        </p:nvSpPr>
        <p:spPr>
          <a:xfrm>
            <a:off x="656389" y="1228397"/>
            <a:ext cx="5570240" cy="440120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EEG</a:t>
            </a:r>
            <a:r>
              <a:rPr lang="ko-KR" altLang="en-US" sz="2000" dirty="0"/>
              <a:t> </a:t>
            </a:r>
            <a:r>
              <a:rPr lang="en-US" altLang="ko-KR" sz="2000" dirty="0"/>
              <a:t>is</a:t>
            </a:r>
            <a:r>
              <a:rPr lang="ko-KR" altLang="en-US" sz="2000" dirty="0"/>
              <a:t> </a:t>
            </a:r>
            <a:r>
              <a:rPr lang="en-US" altLang="ko-KR" sz="2000" dirty="0"/>
              <a:t>a</a:t>
            </a:r>
            <a:r>
              <a:rPr lang="ko-KR" altLang="en-US" sz="2000" dirty="0"/>
              <a:t> </a:t>
            </a:r>
            <a:r>
              <a:rPr lang="en-US" altLang="ko-KR" sz="2000" dirty="0"/>
              <a:t>method</a:t>
            </a:r>
            <a:r>
              <a:rPr lang="ko-KR" altLang="en-US" sz="2000" dirty="0"/>
              <a:t> </a:t>
            </a:r>
            <a:r>
              <a:rPr lang="en-US" altLang="ko-KR" sz="2000" dirty="0"/>
              <a:t>to</a:t>
            </a:r>
            <a:r>
              <a:rPr lang="ko-KR" altLang="en-US" sz="2000" dirty="0"/>
              <a:t> </a:t>
            </a:r>
            <a:r>
              <a:rPr lang="en-US" altLang="ko-KR" sz="2000" dirty="0"/>
              <a:t>record</a:t>
            </a:r>
            <a:r>
              <a:rPr lang="ko-KR" altLang="en-US" sz="2000" dirty="0"/>
              <a:t> </a:t>
            </a:r>
            <a:r>
              <a:rPr lang="en-US" altLang="ko-KR" sz="2000" dirty="0"/>
              <a:t>the</a:t>
            </a:r>
            <a:r>
              <a:rPr lang="ko-KR" altLang="en-US" sz="2000" dirty="0"/>
              <a:t> </a:t>
            </a:r>
            <a:r>
              <a:rPr lang="en-US" altLang="ko-KR" sz="2000" dirty="0"/>
              <a:t>macroscopic electrical activity by placing electrodes on the scalp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EEG recordings represent the activity of the surface layer of the brain underneath the scalp (Recording of brain activity)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Non-invasive test: small sensors are attached to the scalp to pick up the electrical signals produced by the brain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It can detect a population level neural activity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CBE3E6-2D3D-3220-A02D-946F747EB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6"/>
          <a:stretch/>
        </p:blipFill>
        <p:spPr>
          <a:xfrm>
            <a:off x="8085012" y="789093"/>
            <a:ext cx="4106988" cy="568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7735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B3641C77-D813-8AF3-DC99-9F83C4BBB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AB85E41E-BDFB-5DA8-6EB0-19053C5FADDD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BE0D9741-DE6E-949F-DF5F-EB97D89CA90C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8EF1A488-2E52-A55F-748C-E20A1F40A500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8B834814-7AA5-8072-D8E6-5B283217AF34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endParaRPr sz="3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4337D01A-4F5E-50C4-BAE0-BD26422F2F63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B761B31C-2F23-0A3F-6D12-2BB778E166A2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97;p4">
            <a:extLst>
              <a:ext uri="{FF2B5EF4-FFF2-40B4-BE49-F238E27FC236}">
                <a16:creationId xmlns:a16="http://schemas.microsoft.com/office/drawing/2014/main" id="{60F0A269-719F-8603-5387-33DB6A4DC1F2}"/>
              </a:ext>
            </a:extLst>
          </p:cNvPr>
          <p:cNvSpPr txBox="1"/>
          <p:nvPr/>
        </p:nvSpPr>
        <p:spPr>
          <a:xfrm>
            <a:off x="191048" y="-9521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Polymorphic/arrhythmic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B7C7312-DF6B-5D7E-7F06-50633B842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154" y="770090"/>
            <a:ext cx="10025689" cy="570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24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3FEF2D4B-8E9E-0723-8402-09026B2D9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623D6205-E7B0-1BA2-1B23-3BDB727753A7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E5516A27-EE13-B6E7-5D43-54C72347C1EC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23002E7C-FAA2-2431-0939-25891B3BA2E3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21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E2B8AA84-5A09-AD82-A477-5496487E762D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endParaRPr sz="3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4B1AC323-34CE-A030-A592-DFCAB954CA35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A0FA6DB6-4E89-1BF3-7D08-153424E7099F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97;p4">
            <a:extLst>
              <a:ext uri="{FF2B5EF4-FFF2-40B4-BE49-F238E27FC236}">
                <a16:creationId xmlns:a16="http://schemas.microsoft.com/office/drawing/2014/main" id="{74CB88FD-BBD4-3586-CFEC-FC7A2B55AAEE}"/>
              </a:ext>
            </a:extLst>
          </p:cNvPr>
          <p:cNvSpPr txBox="1"/>
          <p:nvPr/>
        </p:nvSpPr>
        <p:spPr>
          <a:xfrm>
            <a:off x="191048" y="-9521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EEG to </a:t>
            </a:r>
            <a:r>
              <a:rPr lang="en-US" sz="3600" b="1" dirty="0" err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Spectograms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A7D8AC2-3D02-3928-D972-7A599FDA9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8" y="2108802"/>
            <a:ext cx="11932290" cy="368775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E726E44-35CC-CE65-DDBC-0EDF8C540C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46"/>
          <a:stretch/>
        </p:blipFill>
        <p:spPr>
          <a:xfrm>
            <a:off x="8706715" y="855199"/>
            <a:ext cx="3485285" cy="208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95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CE316082-2F25-233C-8EE5-E279F9669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367712E3-6120-C698-DA50-FB6FDE116934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BDCF1A9C-B28C-ABBD-4C87-9E2856373BE5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32282FE7-BC2C-B3AF-482E-24EADF91A549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22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FA93AB6F-0E88-AD86-AAA7-33548AA20A20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endParaRPr sz="3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BE002E28-8D6F-DF83-BB36-E7120ECBAB6C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96ACC3CF-4C3D-0275-CC42-E650DB3361FB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97;p4">
            <a:extLst>
              <a:ext uri="{FF2B5EF4-FFF2-40B4-BE49-F238E27FC236}">
                <a16:creationId xmlns:a16="http://schemas.microsoft.com/office/drawing/2014/main" id="{9FAFB4ED-3CE1-FE66-5CE8-0E5C89C54473}"/>
              </a:ext>
            </a:extLst>
          </p:cNvPr>
          <p:cNvSpPr txBox="1"/>
          <p:nvPr/>
        </p:nvSpPr>
        <p:spPr>
          <a:xfrm>
            <a:off x="191048" y="-9521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 err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EfficientNet</a:t>
            </a: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vs. </a:t>
            </a:r>
            <a:r>
              <a:rPr lang="en-US" sz="3600" b="1" dirty="0" err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CatBoost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3275BD-266F-7D0B-2DD3-EAE8CC58E21E}"/>
              </a:ext>
            </a:extLst>
          </p:cNvPr>
          <p:cNvSpPr txBox="1"/>
          <p:nvPr/>
        </p:nvSpPr>
        <p:spPr>
          <a:xfrm>
            <a:off x="1057240" y="1777967"/>
            <a:ext cx="10077518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500" b="1" dirty="0" err="1"/>
              <a:t>EfficientNet</a:t>
            </a:r>
            <a:r>
              <a:rPr lang="en-US" altLang="ko-KR" sz="2500" b="1" dirty="0"/>
              <a:t> B2 Starter (LB 0.43): </a:t>
            </a:r>
            <a:r>
              <a:rPr lang="ko-KR" altLang="en-US" sz="2500" dirty="0">
                <a:hlinkClick r:id="rId3"/>
              </a:rPr>
              <a:t>https://www.kaggle.com/code/cdeotte/efficientnetb0-starter-lb-0-43?scriptVersionId=159911317</a:t>
            </a:r>
            <a:endParaRPr lang="en-US" altLang="ko-KR" sz="2500" dirty="0"/>
          </a:p>
          <a:p>
            <a:endParaRPr lang="en-US" altLang="ko-KR" sz="2500" b="1" dirty="0"/>
          </a:p>
          <a:p>
            <a:endParaRPr lang="en-US" altLang="ko-KR" sz="2500" b="1" dirty="0"/>
          </a:p>
          <a:p>
            <a:r>
              <a:rPr lang="en-US" altLang="ko-KR" sz="2500" b="1" dirty="0" err="1"/>
              <a:t>Catboost</a:t>
            </a:r>
            <a:r>
              <a:rPr lang="en-US" altLang="ko-KR" sz="2500" b="1" dirty="0"/>
              <a:t> Start (LB 0.60): </a:t>
            </a:r>
            <a:r>
              <a:rPr lang="en-US" altLang="ko-KR" sz="2500" b="1" dirty="0">
                <a:hlinkClick r:id="rId4"/>
              </a:rPr>
              <a:t>https://www.kaggle.com/competitions/hms-harmful-brain-activity-classification/discussion/467576</a:t>
            </a:r>
            <a:endParaRPr lang="en-US" altLang="ko-KR" sz="2500" b="1" dirty="0"/>
          </a:p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009001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11"/>
          <p:cNvGrpSpPr/>
          <p:nvPr/>
        </p:nvGrpSpPr>
        <p:grpSpPr>
          <a:xfrm>
            <a:off x="4763" y="35404"/>
            <a:ext cx="12196763" cy="6853237"/>
            <a:chOff x="0" y="4763"/>
            <a:chExt cx="12196763" cy="6853237"/>
          </a:xfrm>
        </p:grpSpPr>
        <p:sp>
          <p:nvSpPr>
            <p:cNvPr id="287" name="Google Shape;287;p11"/>
            <p:cNvSpPr/>
            <p:nvPr/>
          </p:nvSpPr>
          <p:spPr>
            <a:xfrm>
              <a:off x="4763" y="4763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89" name="Google Shape;289;p11"/>
          <p:cNvSpPr txBox="1"/>
          <p:nvPr/>
        </p:nvSpPr>
        <p:spPr>
          <a:xfrm>
            <a:off x="9475328" y="648625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23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0" name="Google Shape;290;p11"/>
          <p:cNvSpPr txBox="1"/>
          <p:nvPr/>
        </p:nvSpPr>
        <p:spPr>
          <a:xfrm>
            <a:off x="98248" y="1774158"/>
            <a:ext cx="12120280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Any 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D93BC638-4BD8-720A-852A-DAD434497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5E86FB79-EB9A-E0E6-8064-0FBEA9D426A2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4A34D72C-5105-C4DD-CB4A-33DE30C65444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6B24AF0A-E77E-AB9E-8ACA-9A1597FCDBAC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5C548356-F227-7ED2-38EE-45C5DED2C78E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Pros and Cons of EEG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F2433A17-3D7D-53EA-D998-3A2906613BB0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48A61337-D03F-BC14-74C6-6571CBC141CE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89CB82-3F5F-436E-E738-4D9AFA2E8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5551" y="888062"/>
            <a:ext cx="8402223" cy="55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917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5F4C91E9-18B9-8E57-F392-B4621E4F6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8516FB24-962E-0597-BC67-867E9C3586AD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002637C3-7958-0DD3-13DD-500159584C65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FD3D0730-86A9-78B3-8A7B-CBF583F7A07C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78258B8D-4481-945F-2B2E-67544DFC9ECA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Locations of electrodes 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7B77324F-4DD4-3B57-653B-60191A87A3E5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80E5A91-181F-2528-3BF2-0AC301A01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28" y="1494486"/>
            <a:ext cx="5915851" cy="420111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5182FC0-007A-78FD-308F-A4C009B94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493" y="1683524"/>
            <a:ext cx="4848902" cy="40391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25C5D1-8FD9-B48D-F7EB-0A34D532D17F}"/>
              </a:ext>
            </a:extLst>
          </p:cNvPr>
          <p:cNvSpPr txBox="1"/>
          <p:nvPr/>
        </p:nvSpPr>
        <p:spPr>
          <a:xfrm>
            <a:off x="6326332" y="933702"/>
            <a:ext cx="5183224" cy="55399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Recorded waves forms reflect the cortical electrical activity</a:t>
            </a:r>
          </a:p>
          <a:p>
            <a:r>
              <a:rPr lang="en-US" altLang="ko-KR" sz="1500" dirty="0"/>
              <a:t>Signal intensity: measured in microvolts (mV)</a:t>
            </a:r>
          </a:p>
        </p:txBody>
      </p:sp>
      <p:sp>
        <p:nvSpPr>
          <p:cNvPr id="9" name="Google Shape;196;p4">
            <a:extLst>
              <a:ext uri="{FF2B5EF4-FFF2-40B4-BE49-F238E27FC236}">
                <a16:creationId xmlns:a16="http://schemas.microsoft.com/office/drawing/2014/main" id="{B5762093-2A9B-D6C2-91FC-2E6946ED993F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617854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6B5349C4-5D90-CDCB-632F-057F485F7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00CDD073-12BA-5CFF-5513-4834B06FF0FE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D4174DDA-E558-D517-1B33-9E26A9104EC5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95BD43D7-B8B0-6A26-9CBD-52ED9CD14DE5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7D226985-52FE-D124-E9DD-2223275D75F4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Location Terminology for EEG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3F6E8DCE-8E13-2C23-B21C-E593DF9AD891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AE11859-98CB-6DD0-3CCF-732D8ACC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41" y="794786"/>
            <a:ext cx="11286244" cy="5669532"/>
          </a:xfrm>
          <a:prstGeom prst="rect">
            <a:avLst/>
          </a:prstGeom>
        </p:spPr>
      </p:pic>
      <p:sp>
        <p:nvSpPr>
          <p:cNvPr id="5" name="Google Shape;196;p4">
            <a:extLst>
              <a:ext uri="{FF2B5EF4-FFF2-40B4-BE49-F238E27FC236}">
                <a16:creationId xmlns:a16="http://schemas.microsoft.com/office/drawing/2014/main" id="{A630E6FC-42AE-9DF7-52EE-8855EDF5F4D9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62444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1650C35E-F1BD-2445-027D-97654319B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164CCF59-EA30-3613-9913-008D5C88D22C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E2D2783E-EB16-2C97-40A9-C919A21DDEF6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147DEC36-63F2-74C9-E686-40435418D605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CC7422CD-9D2C-CF09-83DA-5EB2CA18DCCE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Location Terminology for EEG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A9CD3EEC-0E18-9C88-90F0-A09E7AF88E0F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4AF02C-E831-DDD0-314B-FEF0D5DDC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031" y="1125106"/>
            <a:ext cx="8924970" cy="4875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198288-DDB9-B5E3-54D6-DCD297C9B14A}"/>
              </a:ext>
            </a:extLst>
          </p:cNvPr>
          <p:cNvSpPr txBox="1"/>
          <p:nvPr/>
        </p:nvSpPr>
        <p:spPr>
          <a:xfrm>
            <a:off x="95557" y="1997839"/>
            <a:ext cx="3088297" cy="286232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EEG can </a:t>
            </a:r>
            <a:r>
              <a:rPr lang="en-US" altLang="ko-KR" sz="2000" dirty="0" err="1"/>
              <a:t>detecft</a:t>
            </a:r>
            <a:r>
              <a:rPr lang="en-US" altLang="ko-KR" sz="2000" dirty="0"/>
              <a:t> the + and – charges that add up around the neurons to detect its activity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Recording of voltage tracking overtime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sp>
        <p:nvSpPr>
          <p:cNvPr id="6" name="Google Shape;196;p4">
            <a:extLst>
              <a:ext uri="{FF2B5EF4-FFF2-40B4-BE49-F238E27FC236}">
                <a16:creationId xmlns:a16="http://schemas.microsoft.com/office/drawing/2014/main" id="{F28FA0D3-D655-4062-0954-055585EA087A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20766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F2FF0668-2308-1F76-8897-717FC99B3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67608520-4154-ED87-CA46-B184F5D5F29B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36BCE39C-D92D-C83F-6652-FEBF440C5FC0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9AE8EB3B-C276-611D-9628-0A7B9B625B52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C308E0E4-E9C1-2F0D-526D-B811C889322B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EEG - Differential Amplifier Machinery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F21CBC2F-348D-A313-514C-AE670191BB85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C054D114-9128-37C5-6B1B-A7899DBE45CB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6E4B52-EB69-4B8A-903A-00DDE6C06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07" y="916882"/>
            <a:ext cx="10904311" cy="55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107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59858364-E8CC-44F7-AE22-B3586986F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9C56D00A-7AE3-47EE-6A4E-DE93C132ECF8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A4B1F001-53D9-9624-762B-9FCE9D712DC0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A98EA43A-BFE5-297C-7B04-C60823E08EA9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BC7AE4FF-1358-14B8-25C1-9104CC938052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Signature EEG Waveforms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B6158ED8-B3B5-C587-CED6-85ECF94191BC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53B41505-4479-D3E2-8D7C-4949D77F7FD1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80798A-2877-F109-137B-7194052AA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478" y="952743"/>
            <a:ext cx="4063530" cy="342661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44DF530-629F-C81F-D0BF-9A7D3BF38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302" y="4425860"/>
            <a:ext cx="10534167" cy="205060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6B57B8E-D28F-3CF2-EE76-C7C8549A1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1341" y="845136"/>
            <a:ext cx="4102818" cy="342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97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119DB71E-0FA9-9456-243C-B0FFD4A58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">
            <a:extLst>
              <a:ext uri="{FF2B5EF4-FFF2-40B4-BE49-F238E27FC236}">
                <a16:creationId xmlns:a16="http://schemas.microsoft.com/office/drawing/2014/main" id="{FAA24F8F-8271-8F1C-E6B5-746D583FF359}"/>
              </a:ext>
            </a:extLst>
          </p:cNvPr>
          <p:cNvSpPr/>
          <p:nvPr/>
        </p:nvSpPr>
        <p:spPr>
          <a:xfrm>
            <a:off x="26528" y="6499058"/>
            <a:ext cx="12165472" cy="36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4">
            <a:extLst>
              <a:ext uri="{FF2B5EF4-FFF2-40B4-BE49-F238E27FC236}">
                <a16:creationId xmlns:a16="http://schemas.microsoft.com/office/drawing/2014/main" id="{A43CBDEC-2E99-5DB4-C265-4672DABE88FF}"/>
              </a:ext>
            </a:extLst>
          </p:cNvPr>
          <p:cNvSpPr/>
          <p:nvPr/>
        </p:nvSpPr>
        <p:spPr>
          <a:xfrm>
            <a:off x="1" y="102859"/>
            <a:ext cx="65" cy="25148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>
            <a:extLst>
              <a:ext uri="{FF2B5EF4-FFF2-40B4-BE49-F238E27FC236}">
                <a16:creationId xmlns:a16="http://schemas.microsoft.com/office/drawing/2014/main" id="{A484FDBA-6F30-3551-8E05-15E8E52F035E}"/>
              </a:ext>
            </a:extLst>
          </p:cNvPr>
          <p:cNvSpPr txBox="1"/>
          <p:nvPr/>
        </p:nvSpPr>
        <p:spPr>
          <a:xfrm>
            <a:off x="9475328" y="64862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fld>
            <a:endParaRPr sz="1200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">
            <a:extLst>
              <a:ext uri="{FF2B5EF4-FFF2-40B4-BE49-F238E27FC236}">
                <a16:creationId xmlns:a16="http://schemas.microsoft.com/office/drawing/2014/main" id="{6B2BB21A-CBF9-38BA-03B7-6ADA42AC1B99}"/>
              </a:ext>
            </a:extLst>
          </p:cNvPr>
          <p:cNvSpPr txBox="1"/>
          <p:nvPr/>
        </p:nvSpPr>
        <p:spPr>
          <a:xfrm>
            <a:off x="95557" y="-4144"/>
            <a:ext cx="12042213" cy="69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lgun Gothic"/>
              <a:buNone/>
            </a:pPr>
            <a:r>
              <a:rPr lang="en-US" sz="36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Main Terms for Rhythmic and Periodic Patterns</a:t>
            </a:r>
            <a:endParaRPr sz="19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4" descr="image.png">
            <a:extLst>
              <a:ext uri="{FF2B5EF4-FFF2-40B4-BE49-F238E27FC236}">
                <a16:creationId xmlns:a16="http://schemas.microsoft.com/office/drawing/2014/main" id="{2351E0E1-4B63-DEF3-40B7-56FA02DC66B9}"/>
              </a:ext>
            </a:extLst>
          </p:cNvPr>
          <p:cNvSpPr/>
          <p:nvPr/>
        </p:nvSpPr>
        <p:spPr>
          <a:xfrm>
            <a:off x="155575" y="-1584323"/>
            <a:ext cx="2362201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196;p4">
            <a:extLst>
              <a:ext uri="{FF2B5EF4-FFF2-40B4-BE49-F238E27FC236}">
                <a16:creationId xmlns:a16="http://schemas.microsoft.com/office/drawing/2014/main" id="{EF321510-8F6F-A494-9031-F7B979852235}"/>
              </a:ext>
            </a:extLst>
          </p:cNvPr>
          <p:cNvSpPr txBox="1"/>
          <p:nvPr/>
        </p:nvSpPr>
        <p:spPr>
          <a:xfrm>
            <a:off x="5052192" y="6530342"/>
            <a:ext cx="208761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Kaggle Competition Slides</a:t>
            </a:r>
            <a:endParaRPr sz="1200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EC77A2-A676-E024-5DBF-5E26E4CA7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132588"/>
            <a:ext cx="12192000" cy="476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922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412</Words>
  <Application>Microsoft Office PowerPoint</Application>
  <PresentationFormat>와이드스크린</PresentationFormat>
  <Paragraphs>117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MS Gothic</vt:lpstr>
      <vt:lpstr>Arial</vt:lpstr>
      <vt:lpstr>Malgun Gothic</vt:lpstr>
      <vt:lpstr>Helvetica Neue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nano</dc:creator>
  <cp:lastModifiedBy>상원 백</cp:lastModifiedBy>
  <cp:revision>6</cp:revision>
  <dcterms:created xsi:type="dcterms:W3CDTF">2019-12-16T05:59:14Z</dcterms:created>
  <dcterms:modified xsi:type="dcterms:W3CDTF">2024-02-24T15:09:30Z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C:\Users\nano\Desktop\ai_weekly_20191218.pptx</vt:lpwstr>
  </property>
</Properties>
</file>